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6" r:id="rId4"/>
    <p:sldId id="268" r:id="rId5"/>
    <p:sldId id="267" r:id="rId6"/>
    <p:sldId id="259" r:id="rId7"/>
    <p:sldId id="260" r:id="rId8"/>
    <p:sldId id="273" r:id="rId9"/>
    <p:sldId id="261" r:id="rId10"/>
    <p:sldId id="275" r:id="rId11"/>
    <p:sldId id="272" r:id="rId12"/>
    <p:sldId id="274" r:id="rId13"/>
    <p:sldId id="263" r:id="rId14"/>
    <p:sldId id="271" r:id="rId15"/>
    <p:sldId id="269" r:id="rId16"/>
    <p:sldId id="264" r:id="rId17"/>
    <p:sldId id="270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4" autoAdjust="0"/>
    <p:restoredTop sz="94652" autoAdjust="0"/>
  </p:normalViewPr>
  <p:slideViewPr>
    <p:cSldViewPr>
      <p:cViewPr>
        <p:scale>
          <a:sx n="50" d="100"/>
          <a:sy n="50" d="100"/>
        </p:scale>
        <p:origin x="-1446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2EC19-4DF6-47CA-8D99-B9644231C7FA}" type="datetimeFigureOut">
              <a:rPr lang="en-IN" smtClean="0"/>
              <a:pPr/>
              <a:t>19-07-2012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B218C-2F19-4452-B2B0-2B7D30D8CBB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EA603-5631-4A5B-8AEB-28B2D3AB4608}" type="datetimeFigureOut">
              <a:rPr lang="en-IN" smtClean="0"/>
              <a:pPr/>
              <a:t>19-07-2012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12EAF-D53B-447F-9854-173DF1FB251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12EAF-D53B-447F-9854-173DF1FB2516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524F8A-A37C-4812-85EA-4F213E4C4A4E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F8BB-9681-4F89-A785-0AC3781B0B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7F5414-19F3-431D-995D-7B06C28331C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915B58-0EA7-4612-8381-E7CDCC1B4F7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08AF-72FF-4362-9340-243535C0BAD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94570C-703B-4589-992B-169371DB274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397D32-5B43-45E1-8557-432F7234046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54FAFF-AF42-4B32-AF37-4A11A9D1362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6BC52D-917E-47B2-9493-6BFF2CC597E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DD89F1-CB1F-42FB-81B7-101C9A955AC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1C5328-2F2D-4596-92A6-A32848EE3090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755576" y="90872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ES" sz="4400" dirty="0" smtClean="0"/>
          </a:p>
          <a:p>
            <a:pPr algn="ctr"/>
            <a:endParaRPr lang="es-ES" sz="4400" dirty="0" smtClean="0"/>
          </a:p>
          <a:p>
            <a:pPr algn="ctr"/>
            <a:r>
              <a:rPr lang="es-ES" sz="4400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Updating</a:t>
            </a:r>
            <a:r>
              <a:rPr lang="es-ES" sz="4400" dirty="0" smtClean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s-ES" sz="4400" dirty="0" err="1" smtClean="0">
                <a:solidFill>
                  <a:schemeClr val="bg2">
                    <a:lumMod val="25000"/>
                  </a:schemeClr>
                </a:solidFill>
              </a:rPr>
              <a:t>Improving</a:t>
            </a:r>
            <a:r>
              <a:rPr lang="es-ES" sz="4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sz="4400" dirty="0" err="1" smtClean="0">
                <a:solidFill>
                  <a:schemeClr val="bg2">
                    <a:lumMod val="25000"/>
                  </a:schemeClr>
                </a:solidFill>
              </a:rPr>
              <a:t>the</a:t>
            </a:r>
            <a:r>
              <a:rPr lang="es-ES" sz="4400" dirty="0" smtClean="0">
                <a:solidFill>
                  <a:schemeClr val="bg2">
                    <a:lumMod val="25000"/>
                  </a:schemeClr>
                </a:solidFill>
              </a:rPr>
              <a:t> INTAMAP web </a:t>
            </a:r>
            <a:r>
              <a:rPr lang="es-ES" sz="4400" dirty="0" err="1" smtClean="0">
                <a:solidFill>
                  <a:schemeClr val="bg2">
                    <a:lumMod val="25000"/>
                  </a:schemeClr>
                </a:solidFill>
              </a:rPr>
              <a:t>service</a:t>
            </a:r>
            <a:endParaRPr lang="es-ES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ES" sz="3200" dirty="0"/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>
                <a:solidFill>
                  <a:srgbClr val="0070C0"/>
                </a:solidFill>
                <a:latin typeface="+mj-lt"/>
              </a:rPr>
              <a:t>Madhu Rani</a:t>
            </a:r>
          </a:p>
          <a:p>
            <a:pPr algn="ctr"/>
            <a:r>
              <a:rPr lang="es-ES" sz="3200" dirty="0" smtClean="0">
                <a:solidFill>
                  <a:srgbClr val="0070C0"/>
                </a:solidFill>
                <a:latin typeface="+mj-lt"/>
              </a:rPr>
              <a:t>2012 </a:t>
            </a:r>
            <a:r>
              <a:rPr lang="es-ES" sz="3200" dirty="0" err="1" smtClean="0">
                <a:solidFill>
                  <a:srgbClr val="0070C0"/>
                </a:solidFill>
                <a:latin typeface="+mj-lt"/>
              </a:rPr>
              <a:t>Intern</a:t>
            </a:r>
            <a:endParaRPr lang="es-ES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403350" y="22526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8424" y="5877272"/>
            <a:ext cx="457200" cy="441325"/>
          </a:xfrm>
        </p:spPr>
        <p:txBody>
          <a:bodyPr/>
          <a:lstStyle/>
          <a:p>
            <a:fld id="{F8524F8A-A37C-4812-85EA-4F213E4C4A4E}" type="slidenum">
              <a:rPr lang="es-ES" smtClean="0">
                <a:solidFill>
                  <a:schemeClr val="tx1"/>
                </a:solidFill>
              </a:rPr>
              <a:pPr/>
              <a:t>1</a:t>
            </a:fld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10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Content Placeholder 6" descr="wsdlMai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8763" y="260648"/>
            <a:ext cx="8309961" cy="58385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165304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11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Content Placeholder 6" descr="interpolateOctav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3112" y="0"/>
            <a:ext cx="8141263" cy="6099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093296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12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Content Placeholder 4" descr="outpu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0128" y="332656"/>
            <a:ext cx="8147232" cy="57665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934544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Interface for Interpolate-Octave service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web-based client </a:t>
            </a:r>
            <a:r>
              <a:rPr lang="en-US" sz="2400" dirty="0" err="1" smtClean="0">
                <a:solidFill>
                  <a:srgbClr val="00B0F0"/>
                </a:solidFill>
              </a:rPr>
              <a:t>TryInterpolateOctave</a:t>
            </a:r>
            <a:r>
              <a:rPr lang="en-US" sz="2400" dirty="0" smtClean="0"/>
              <a:t> similar to </a:t>
            </a:r>
            <a:r>
              <a:rPr lang="en-US" sz="2400" dirty="0" err="1" smtClean="0"/>
              <a:t>TryIntamap</a:t>
            </a:r>
            <a:r>
              <a:rPr lang="en-US" sz="2400" dirty="0" smtClean="0"/>
              <a:t> is developed using Ajax,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, PHP and HTML for testing the service.</a:t>
            </a:r>
          </a:p>
          <a:p>
            <a:endParaRPr lang="en-US" sz="2400" dirty="0" smtClean="0"/>
          </a:p>
          <a:p>
            <a:r>
              <a:rPr lang="en-US" sz="2400" dirty="0" smtClean="0"/>
              <a:t>User has to select Format, Observations and Prediction-Locations from the drop-down menus in any of the two available formats – CSV or JSON.</a:t>
            </a:r>
          </a:p>
          <a:p>
            <a:endParaRPr lang="en-US" sz="2400" dirty="0" smtClean="0"/>
          </a:p>
          <a:p>
            <a:r>
              <a:rPr lang="en-US" sz="2400" dirty="0" smtClean="0"/>
              <a:t>Execution status, Mean-predictions and Standard-Deviation-Predictions will be shown as result.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60432" y="5805264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13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interf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4403" y="260648"/>
            <a:ext cx="1424061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88424" y="6093296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14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Content Placeholder 5" descr="interfac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4803" y="260648"/>
            <a:ext cx="8157882" cy="58385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446712" cy="75895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Future work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88424" y="5877272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tx1"/>
                </a:solidFill>
              </a:rPr>
              <a:pPr/>
              <a:t>15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Back-end for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InterpolateOctave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service can be developed further to incorporate complete functionality of INTAMAP like anisotropy detection, outlier detection etc.</a:t>
            </a:r>
          </a:p>
          <a:p>
            <a:pPr>
              <a:buNone/>
            </a:pP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Support for other input formats like XML can be added in the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InterpolateOctave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service.</a:t>
            </a:r>
          </a:p>
          <a:p>
            <a:pPr>
              <a:buNone/>
            </a:pP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Developing test case for Interpolate service and its deployment.</a:t>
            </a:r>
            <a:endParaRPr lang="en-IN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progr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32657"/>
            <a:ext cx="2486025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References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5877272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16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ICT for Sustainable Growth – INTAMAP</a:t>
            </a:r>
          </a:p>
          <a:p>
            <a:r>
              <a:rPr lang="en-US" sz="2000" dirty="0" smtClean="0"/>
              <a:t>www.intamap.org </a:t>
            </a:r>
          </a:p>
          <a:p>
            <a:r>
              <a:rPr lang="en-US" sz="2000" dirty="0" err="1" smtClean="0"/>
              <a:t>Edzer</a:t>
            </a:r>
            <a:r>
              <a:rPr lang="en-US" sz="2000" dirty="0" smtClean="0"/>
              <a:t> </a:t>
            </a:r>
            <a:r>
              <a:rPr lang="en-US" sz="2000" dirty="0" err="1" smtClean="0"/>
              <a:t>Pebesma</a:t>
            </a:r>
            <a:r>
              <a:rPr lang="en-US" sz="2000" dirty="0" smtClean="0"/>
              <a:t>, Dan </a:t>
            </a:r>
            <a:r>
              <a:rPr lang="en-US" sz="2000" dirty="0" err="1" smtClean="0"/>
              <a:t>Cornford</a:t>
            </a:r>
            <a:r>
              <a:rPr lang="en-US" sz="2000" dirty="0" smtClean="0"/>
              <a:t>, </a:t>
            </a:r>
            <a:r>
              <a:rPr lang="en-US" sz="2000" dirty="0" err="1" smtClean="0"/>
              <a:t>Gregoire</a:t>
            </a:r>
            <a:r>
              <a:rPr lang="en-US" sz="2000" dirty="0" smtClean="0"/>
              <a:t> Dubois, Gerard B.M. </a:t>
            </a:r>
            <a:r>
              <a:rPr lang="en-US" sz="2000" dirty="0" err="1" smtClean="0"/>
              <a:t>Heuvelink</a:t>
            </a:r>
            <a:r>
              <a:rPr lang="en-US" sz="2000" dirty="0" smtClean="0"/>
              <a:t>, </a:t>
            </a:r>
            <a:r>
              <a:rPr lang="en-US" sz="2000" dirty="0" err="1" smtClean="0"/>
              <a:t>Dionisis</a:t>
            </a:r>
            <a:r>
              <a:rPr lang="en-US" sz="2000" dirty="0" smtClean="0"/>
              <a:t> </a:t>
            </a:r>
            <a:r>
              <a:rPr lang="en-US" sz="2000" dirty="0" err="1" smtClean="0"/>
              <a:t>Hristopulos</a:t>
            </a:r>
            <a:r>
              <a:rPr lang="en-US" sz="2000" dirty="0" smtClean="0"/>
              <a:t>, </a:t>
            </a:r>
            <a:r>
              <a:rPr lang="en-US" sz="2000" dirty="0" err="1" smtClean="0"/>
              <a:t>Jurgen</a:t>
            </a:r>
            <a:r>
              <a:rPr lang="en-US" sz="2000" dirty="0" smtClean="0"/>
              <a:t> </a:t>
            </a:r>
            <a:r>
              <a:rPr lang="en-US" sz="2000" dirty="0" err="1" smtClean="0"/>
              <a:t>Pilz</a:t>
            </a:r>
            <a:r>
              <a:rPr lang="en-US" sz="2000" dirty="0" smtClean="0"/>
              <a:t>, Ulrich </a:t>
            </a:r>
            <a:r>
              <a:rPr lang="en-US" sz="2000" dirty="0" err="1" smtClean="0"/>
              <a:t>Stohlker</a:t>
            </a:r>
            <a:r>
              <a:rPr lang="en-US" sz="2000" dirty="0" smtClean="0"/>
              <a:t>, Gary Morin, Jon O. </a:t>
            </a:r>
            <a:r>
              <a:rPr lang="en-US" sz="2000" dirty="0" err="1" smtClean="0"/>
              <a:t>Skøien</a:t>
            </a:r>
            <a:r>
              <a:rPr lang="en-US" sz="2000" dirty="0" smtClean="0"/>
              <a:t>. INTAMAP: The design and implementation of an interoperable automated interpolation web service. Computers &amp; </a:t>
            </a:r>
            <a:r>
              <a:rPr lang="en-US" sz="2000" dirty="0" err="1" smtClean="0"/>
              <a:t>GeoSciences</a:t>
            </a:r>
            <a:r>
              <a:rPr lang="en-US" sz="2000" dirty="0" smtClean="0"/>
              <a:t>, Volume37 : 2011: Pages 343-352</a:t>
            </a:r>
          </a:p>
          <a:p>
            <a:r>
              <a:rPr lang="en-US" sz="2000" dirty="0" smtClean="0"/>
              <a:t>Matthew Williams, Dan </a:t>
            </a:r>
            <a:r>
              <a:rPr lang="en-US" sz="2000" dirty="0" err="1" smtClean="0"/>
              <a:t>Cornford</a:t>
            </a:r>
            <a:r>
              <a:rPr lang="en-US" sz="2000" dirty="0" smtClean="0"/>
              <a:t>, Lucy </a:t>
            </a:r>
            <a:r>
              <a:rPr lang="en-US" sz="2000" dirty="0" err="1" smtClean="0"/>
              <a:t>Bastin</a:t>
            </a:r>
            <a:r>
              <a:rPr lang="en-US" sz="2000" dirty="0" smtClean="0"/>
              <a:t>, Richard Jones, Stephen Parker. Automatic processing, quality assurance and serving for real-time weather data. Computer &amp; Geosciences , Volume 37: Issue 3</a:t>
            </a:r>
            <a:r>
              <a:rPr lang="en-IN" sz="2000" dirty="0" smtClean="0"/>
              <a:t>: March 2011 :Pages 353–362</a:t>
            </a:r>
          </a:p>
          <a:p>
            <a:r>
              <a:rPr lang="en-US" sz="2000" dirty="0" smtClean="0"/>
              <a:t>Jones, Richard; </a:t>
            </a:r>
            <a:r>
              <a:rPr lang="en-US" sz="2000" dirty="0" err="1" smtClean="0"/>
              <a:t>Cornford</a:t>
            </a:r>
            <a:r>
              <a:rPr lang="en-US" sz="2000" dirty="0" smtClean="0"/>
              <a:t>, Dan and </a:t>
            </a:r>
            <a:r>
              <a:rPr lang="en-US" sz="2000" dirty="0" err="1" smtClean="0"/>
              <a:t>Bastin</a:t>
            </a:r>
            <a:r>
              <a:rPr lang="en-US" sz="2000" dirty="0" smtClean="0"/>
              <a:t>, Lucy (2012). </a:t>
            </a:r>
            <a:r>
              <a:rPr lang="en-US" sz="2000" dirty="0" err="1" smtClean="0"/>
              <a:t>Uncertweb</a:t>
            </a:r>
            <a:r>
              <a:rPr lang="en-US" sz="2000" dirty="0" smtClean="0"/>
              <a:t> processing service : making models easier to </a:t>
            </a:r>
            <a:r>
              <a:rPr lang="en-US" sz="2000" dirty="0" err="1" smtClean="0"/>
              <a:t>accesson</a:t>
            </a:r>
            <a:r>
              <a:rPr lang="en-US" sz="2000" dirty="0" smtClean="0"/>
              <a:t> the web</a:t>
            </a:r>
            <a:endParaRPr lang="en-IN" sz="2000" dirty="0"/>
          </a:p>
        </p:txBody>
      </p:sp>
      <p:pic>
        <p:nvPicPr>
          <p:cNvPr id="6" name="Picture 5" descr="referen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60649"/>
            <a:ext cx="2038350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88424" y="5805264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17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Content Placeholder 7" descr="thanks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339752" y="1988840"/>
            <a:ext cx="4608512" cy="33843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5759871" cy="647353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Introduction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INTAMAP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73238"/>
            <a:ext cx="8229600" cy="452596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INTAMAP stands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INTeroperability</a:t>
            </a:r>
            <a:r>
              <a:rPr lang="es-ES" sz="2400" dirty="0" smtClean="0">
                <a:solidFill>
                  <a:srgbClr val="0070C0"/>
                </a:solidFill>
              </a:rPr>
              <a:t> and </a:t>
            </a:r>
            <a:r>
              <a:rPr lang="es-ES" sz="2400" dirty="0" err="1" smtClean="0">
                <a:solidFill>
                  <a:srgbClr val="0070C0"/>
                </a:solidFill>
              </a:rPr>
              <a:t>Automated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MAPping</a:t>
            </a:r>
            <a:endParaRPr lang="es-ES" sz="2400" dirty="0" smtClean="0">
              <a:solidFill>
                <a:srgbClr val="0070C0"/>
              </a:solidFill>
            </a:endParaRPr>
          </a:p>
          <a:p>
            <a:endParaRPr lang="es-ES" sz="2400" dirty="0" smtClean="0"/>
          </a:p>
          <a:p>
            <a:r>
              <a:rPr lang="es-ES" sz="2400" dirty="0" err="1" smtClean="0"/>
              <a:t>Objective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map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critical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environmental</a:t>
            </a:r>
            <a:r>
              <a:rPr lang="es-ES" sz="2400" dirty="0" smtClean="0">
                <a:solidFill>
                  <a:srgbClr val="0070C0"/>
                </a:solidFill>
              </a:rPr>
              <a:t> variables </a:t>
            </a:r>
            <a:r>
              <a:rPr lang="es-ES" sz="2400" dirty="0" err="1" smtClean="0"/>
              <a:t>including</a:t>
            </a:r>
            <a:r>
              <a:rPr lang="es-ES" sz="2400" dirty="0" smtClean="0"/>
              <a:t> </a:t>
            </a:r>
            <a:r>
              <a:rPr lang="es-ES" sz="2400" dirty="0" err="1" smtClean="0"/>
              <a:t>anomalies</a:t>
            </a:r>
            <a:r>
              <a:rPr lang="es-ES" sz="2400" dirty="0" smtClean="0"/>
              <a:t> and extreme </a:t>
            </a:r>
            <a:r>
              <a:rPr lang="es-ES" sz="2400" dirty="0" err="1" smtClean="0"/>
              <a:t>events</a:t>
            </a:r>
            <a:r>
              <a:rPr lang="es-ES" sz="2400" dirty="0" smtClean="0"/>
              <a:t> </a:t>
            </a:r>
            <a:r>
              <a:rPr lang="es-ES" sz="2400" dirty="0" err="1" smtClean="0"/>
              <a:t>referred</a:t>
            </a:r>
            <a:r>
              <a:rPr lang="es-ES" sz="2400" dirty="0" smtClean="0"/>
              <a:t> as </a:t>
            </a:r>
            <a:r>
              <a:rPr lang="es-ES" sz="2400" dirty="0" err="1" smtClean="0">
                <a:solidFill>
                  <a:srgbClr val="0070C0"/>
                </a:solidFill>
              </a:rPr>
              <a:t>hot</a:t>
            </a:r>
            <a:r>
              <a:rPr lang="es-ES" sz="2400" dirty="0" smtClean="0">
                <a:solidFill>
                  <a:srgbClr val="0070C0"/>
                </a:solidFill>
              </a:rPr>
              <a:t> spots</a:t>
            </a:r>
            <a:r>
              <a:rPr lang="es-ES" sz="2400" dirty="0" smtClean="0"/>
              <a:t>, </a:t>
            </a:r>
            <a:r>
              <a:rPr lang="es-ES" sz="2400" dirty="0" err="1" smtClean="0"/>
              <a:t>reported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heterogeneous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networks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developing</a:t>
            </a:r>
            <a:r>
              <a:rPr lang="es-ES" sz="2400" dirty="0" smtClean="0">
                <a:solidFill>
                  <a:srgbClr val="0070C0"/>
                </a:solidFill>
              </a:rPr>
              <a:t> and </a:t>
            </a:r>
            <a:r>
              <a:rPr lang="es-ES" sz="2400" dirty="0" err="1" smtClean="0">
                <a:solidFill>
                  <a:srgbClr val="0070C0"/>
                </a:solidFill>
              </a:rPr>
              <a:t>implementing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methods</a:t>
            </a:r>
            <a:r>
              <a:rPr lang="es-ES" sz="2400" dirty="0" smtClean="0">
                <a:solidFill>
                  <a:srgbClr val="0070C0"/>
                </a:solidFill>
              </a:rPr>
              <a:t> in open </a:t>
            </a:r>
            <a:r>
              <a:rPr lang="es-ES" sz="2400" dirty="0" err="1" smtClean="0">
                <a:solidFill>
                  <a:srgbClr val="0070C0"/>
                </a:solidFill>
              </a:rPr>
              <a:t>source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tools</a:t>
            </a:r>
            <a:endParaRPr lang="es-ES" sz="2400" dirty="0" smtClean="0">
              <a:solidFill>
                <a:srgbClr val="0070C0"/>
              </a:solidFill>
            </a:endParaRPr>
          </a:p>
          <a:p>
            <a:endParaRPr lang="es-ES" sz="2400" dirty="0" smtClean="0"/>
          </a:p>
          <a:p>
            <a:r>
              <a:rPr lang="es-ES" sz="2400" dirty="0" smtClean="0"/>
              <a:t>INTAMAP </a:t>
            </a:r>
            <a:r>
              <a:rPr lang="es-ES" sz="2400" dirty="0" err="1" smtClean="0"/>
              <a:t>also</a:t>
            </a:r>
            <a:r>
              <a:rPr lang="es-ES" sz="2400" dirty="0" smtClean="0"/>
              <a:t> </a:t>
            </a:r>
            <a:r>
              <a:rPr lang="es-ES" sz="2400" dirty="0" err="1" smtClean="0"/>
              <a:t>quantifies</a:t>
            </a:r>
            <a:r>
              <a:rPr lang="es-ES" sz="2400" dirty="0" smtClean="0"/>
              <a:t> </a:t>
            </a:r>
            <a:r>
              <a:rPr lang="es-ES" sz="2400" dirty="0" err="1" smtClean="0"/>
              <a:t>th</a:t>
            </a:r>
            <a:r>
              <a:rPr lang="es-ES" sz="2400" dirty="0" err="1" smtClean="0"/>
              <a:t>e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uncertainities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associated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with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the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interpolated</a:t>
            </a:r>
            <a:r>
              <a:rPr lang="es-ES" sz="2400" dirty="0" smtClean="0">
                <a:solidFill>
                  <a:srgbClr val="0070C0"/>
                </a:solidFill>
              </a:rPr>
              <a:t> </a:t>
            </a:r>
            <a:r>
              <a:rPr lang="es-ES" sz="2400" dirty="0" err="1" smtClean="0">
                <a:solidFill>
                  <a:srgbClr val="0070C0"/>
                </a:solidFill>
              </a:rPr>
              <a:t>maps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5877272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2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intamap_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88641"/>
            <a:ext cx="2600325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768752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Introduction to INTAMAP (2)          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5877272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3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The INTAMAP WPS is built on </a:t>
            </a:r>
            <a:r>
              <a:rPr lang="en-US" sz="2400" dirty="0" smtClean="0">
                <a:solidFill>
                  <a:srgbClr val="0070C0"/>
                </a:solidFill>
              </a:rPr>
              <a:t>52 North WPS framework</a:t>
            </a:r>
          </a:p>
          <a:p>
            <a:r>
              <a:rPr lang="en-US" sz="2400" dirty="0" smtClean="0"/>
              <a:t>Flow diagram for depicting INTAMAP: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			</a:t>
            </a:r>
            <a:r>
              <a:rPr lang="en-US" sz="2400" dirty="0" smtClean="0"/>
              <a:t> </a:t>
            </a: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	     	</a:t>
            </a:r>
            <a:r>
              <a:rPr lang="en-US" sz="2000" dirty="0" smtClean="0"/>
              <a:t>Overview of the system 						      	architecture shows the 						      	flow of data from the 						      	weather underground 						      	site to the end-user 						     	client application</a:t>
            </a:r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intamap_imag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8640"/>
            <a:ext cx="1944216" cy="1080120"/>
          </a:xfrm>
          <a:prstGeom prst="rect">
            <a:avLst/>
          </a:prstGeom>
        </p:spPr>
      </p:pic>
      <p:pic>
        <p:nvPicPr>
          <p:cNvPr id="6" name="Picture 5" descr="weather_underground_da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20888"/>
            <a:ext cx="4752528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718520" cy="758952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SOAP/WSDL as </a:t>
            </a:r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an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alternative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WPS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5877272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tx1"/>
                </a:solidFill>
              </a:rPr>
              <a:pPr/>
              <a:t>4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WPS (Web Processing service)  </a:t>
            </a:r>
            <a:r>
              <a:rPr lang="en-US" sz="2400" dirty="0" smtClean="0"/>
              <a:t>is a standard developed by OGC for exposing geospatial processing functionality including complex environmental models over the </a:t>
            </a:r>
            <a:r>
              <a:rPr lang="en-US" sz="2400" dirty="0" smtClean="0"/>
              <a:t>web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00B0F0"/>
                </a:solidFill>
              </a:rPr>
              <a:t>SOAP (Simple Object Access Protocol) </a:t>
            </a:r>
            <a:r>
              <a:rPr lang="en-US" sz="2400" dirty="0" smtClean="0"/>
              <a:t>is a protocol for exchanging structured information in  networked web services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B0F0"/>
                </a:solidFill>
              </a:rPr>
              <a:t>WSDL (Web services description language) </a:t>
            </a:r>
            <a:r>
              <a:rPr lang="en-US" sz="2400" dirty="0" smtClean="0"/>
              <a:t>is a new specification to describe </a:t>
            </a:r>
            <a:r>
              <a:rPr lang="en-US" sz="2400" dirty="0" smtClean="0"/>
              <a:t>these services</a:t>
            </a:r>
            <a:r>
              <a:rPr lang="en-US" sz="2400" dirty="0" smtClean="0"/>
              <a:t>. These two standards are defined by W3C. </a:t>
            </a:r>
            <a:endParaRPr lang="en-IN" sz="2400" dirty="0" smtClean="0"/>
          </a:p>
          <a:p>
            <a:endParaRPr lang="en-IN" dirty="0"/>
          </a:p>
        </p:txBody>
      </p:sp>
      <p:pic>
        <p:nvPicPr>
          <p:cNvPr id="5" name="Picture 4" descr="cho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75" y="260649"/>
            <a:ext cx="1963613" cy="1008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4386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SOAP/WSDL as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as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alternative to WPS (2)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5877272"/>
            <a:ext cx="457200" cy="441325"/>
          </a:xfrm>
        </p:spPr>
        <p:txBody>
          <a:bodyPr/>
          <a:lstStyle/>
          <a:p>
            <a:fld id="{E0CE08AF-72FF-4362-9340-243535C0BAD7}" type="slidenum">
              <a:rPr lang="es-ES" smtClean="0">
                <a:solidFill>
                  <a:schemeClr val="tx1"/>
                </a:solidFill>
              </a:rPr>
              <a:pPr/>
              <a:t>5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With SOAP/WSDL </a:t>
            </a:r>
            <a:r>
              <a:rPr lang="en-US" sz="2000" dirty="0" smtClean="0">
                <a:solidFill>
                  <a:srgbClr val="00B0F0"/>
                </a:solidFill>
              </a:rPr>
              <a:t>creating clients is </a:t>
            </a:r>
            <a:r>
              <a:rPr lang="en-US" sz="2000" dirty="0" smtClean="0">
                <a:solidFill>
                  <a:srgbClr val="00B0F0"/>
                </a:solidFill>
              </a:rPr>
              <a:t>straightforward. </a:t>
            </a:r>
            <a:r>
              <a:rPr lang="en-US" sz="2000" dirty="0" smtClean="0"/>
              <a:t>These are widely used </a:t>
            </a:r>
            <a:r>
              <a:rPr lang="en-US" sz="2000" dirty="0" smtClean="0"/>
              <a:t>web service standards and are compatible with </a:t>
            </a:r>
            <a:r>
              <a:rPr lang="en-US" sz="2000" dirty="0" err="1" smtClean="0"/>
              <a:t>sooftware</a:t>
            </a:r>
            <a:r>
              <a:rPr lang="en-US" sz="2000" dirty="0" smtClean="0"/>
              <a:t> like </a:t>
            </a:r>
            <a:r>
              <a:rPr lang="en-US" sz="2000" dirty="0" err="1" smtClean="0"/>
              <a:t>Taverna</a:t>
            </a:r>
            <a:r>
              <a:rPr lang="en-US" sz="2000" dirty="0" smtClean="0"/>
              <a:t> and </a:t>
            </a:r>
            <a:r>
              <a:rPr lang="en-US" sz="2000" dirty="0" err="1" smtClean="0"/>
              <a:t>Kepler</a:t>
            </a:r>
            <a:r>
              <a:rPr lang="en-US" sz="2000" dirty="0" smtClean="0"/>
              <a:t> &amp; workflow standards like BPEL.</a:t>
            </a:r>
            <a:endParaRPr lang="en-US" sz="2000" dirty="0" smtClean="0"/>
          </a:p>
          <a:p>
            <a:r>
              <a:rPr lang="en-US" sz="2000" dirty="0" smtClean="0"/>
              <a:t>Using tools such as Apache Axis and Microsoft </a:t>
            </a:r>
            <a:r>
              <a:rPr lang="en-US" sz="2000" dirty="0" smtClean="0"/>
              <a:t>V</a:t>
            </a:r>
            <a:r>
              <a:rPr lang="en-US" sz="2000" dirty="0" smtClean="0"/>
              <a:t>isual Studio, </a:t>
            </a:r>
            <a:r>
              <a:rPr lang="en-US" sz="2000" dirty="0" smtClean="0">
                <a:solidFill>
                  <a:srgbClr val="00B0F0"/>
                </a:solidFill>
              </a:rPr>
              <a:t>SOAP/WSDL web service can be quickly deployed from existing code. </a:t>
            </a:r>
            <a:r>
              <a:rPr lang="en-US" sz="2000" dirty="0" smtClean="0"/>
              <a:t>It will make easier to integrate applications with web services.</a:t>
            </a:r>
          </a:p>
          <a:p>
            <a:r>
              <a:rPr lang="en-US" sz="2000" dirty="0" smtClean="0"/>
              <a:t>A concrete WSDL document </a:t>
            </a:r>
            <a:r>
              <a:rPr lang="en-US" sz="2000" dirty="0" smtClean="0">
                <a:solidFill>
                  <a:srgbClr val="00B0F0"/>
                </a:solidFill>
              </a:rPr>
              <a:t>import required input and data types immediately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Client development is also restricted by </a:t>
            </a: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00B0F0"/>
                </a:solidFill>
              </a:rPr>
              <a:t>lack of  </a:t>
            </a:r>
            <a:r>
              <a:rPr lang="en-US" sz="2000" dirty="0" smtClean="0">
                <a:solidFill>
                  <a:srgbClr val="00B0F0"/>
                </a:solidFill>
              </a:rPr>
              <a:t>tool and </a:t>
            </a:r>
            <a:r>
              <a:rPr lang="en-US" sz="2000" dirty="0" smtClean="0">
                <a:solidFill>
                  <a:srgbClr val="00B0F0"/>
                </a:solidFill>
              </a:rPr>
              <a:t>community support.  </a:t>
            </a:r>
          </a:p>
          <a:p>
            <a:r>
              <a:rPr lang="en-US" sz="2000" dirty="0" smtClean="0">
                <a:solidFill>
                  <a:srgbClr val="00B0F0"/>
                </a:solidFill>
              </a:rPr>
              <a:t>Interoperability is affected due to due to generic interface </a:t>
            </a:r>
            <a:r>
              <a:rPr lang="en-US" sz="2000" dirty="0" smtClean="0"/>
              <a:t>(that </a:t>
            </a:r>
            <a:r>
              <a:rPr lang="en-US" sz="2000" dirty="0" smtClean="0"/>
              <a:t>allows publishing of all </a:t>
            </a:r>
            <a:r>
              <a:rPr lang="en-US" sz="2000" dirty="0" smtClean="0"/>
              <a:t>processes</a:t>
            </a:r>
            <a:r>
              <a:rPr lang="en-US" sz="2000" dirty="0" smtClean="0"/>
              <a:t>) 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00B0F0"/>
                </a:solidFill>
              </a:rPr>
              <a:t>Generic description </a:t>
            </a:r>
            <a:r>
              <a:rPr lang="en-US" sz="2000" dirty="0" smtClean="0"/>
              <a:t>of data types also creates a lot of ambiguity in consuming a service.</a:t>
            </a:r>
          </a:p>
          <a:p>
            <a:r>
              <a:rPr lang="en-US" sz="2000" dirty="0" smtClean="0"/>
              <a:t>A complex sequence of </a:t>
            </a:r>
            <a:r>
              <a:rPr lang="en-US" sz="2000" dirty="0" err="1" smtClean="0">
                <a:solidFill>
                  <a:srgbClr val="00B0F0"/>
                </a:solidFill>
              </a:rPr>
              <a:t>GetCapabilities</a:t>
            </a:r>
            <a:r>
              <a:rPr lang="en-US" sz="2000" dirty="0" smtClean="0">
                <a:solidFill>
                  <a:srgbClr val="00B0F0"/>
                </a:solidFill>
              </a:rPr>
              <a:t>() </a:t>
            </a:r>
            <a:r>
              <a:rPr lang="en-US" sz="2000" dirty="0" smtClean="0"/>
              <a:t>for listing process identifiers, </a:t>
            </a:r>
            <a:r>
              <a:rPr lang="en-US" sz="2000" dirty="0" err="1" smtClean="0">
                <a:solidFill>
                  <a:srgbClr val="00B0F0"/>
                </a:solidFill>
              </a:rPr>
              <a:t>DescribeProcess</a:t>
            </a:r>
            <a:r>
              <a:rPr lang="en-US" sz="2000" dirty="0" smtClean="0">
                <a:solidFill>
                  <a:srgbClr val="00B0F0"/>
                </a:solidFill>
              </a:rPr>
              <a:t>() </a:t>
            </a:r>
            <a:r>
              <a:rPr lang="en-US" sz="2000" dirty="0" smtClean="0"/>
              <a:t>for  full description of the process and </a:t>
            </a:r>
            <a:r>
              <a:rPr lang="en-US" sz="2000" dirty="0" smtClean="0">
                <a:solidFill>
                  <a:srgbClr val="00B0F0"/>
                </a:solidFill>
              </a:rPr>
              <a:t>Execute() </a:t>
            </a:r>
            <a:r>
              <a:rPr lang="en-US" sz="2000" dirty="0" smtClean="0"/>
              <a:t>for actually processing the request </a:t>
            </a:r>
            <a:endParaRPr lang="en-IN" sz="2000" dirty="0"/>
          </a:p>
        </p:txBody>
      </p:sp>
      <p:pic>
        <p:nvPicPr>
          <p:cNvPr id="6" name="Picture 5" descr="choi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260648"/>
            <a:ext cx="1296144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5975895" cy="647353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Introduction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to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ps-framework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73238"/>
            <a:ext cx="8229600" cy="4525962"/>
          </a:xfrm>
        </p:spPr>
        <p:txBody>
          <a:bodyPr>
            <a:normAutofit/>
          </a:bodyPr>
          <a:lstStyle/>
          <a:p>
            <a:r>
              <a:rPr lang="es-UY" sz="2400" dirty="0" err="1" smtClean="0"/>
              <a:t>It</a:t>
            </a:r>
            <a:r>
              <a:rPr lang="es-UY" sz="2400" dirty="0" smtClean="0"/>
              <a:t> </a:t>
            </a:r>
            <a:r>
              <a:rPr lang="es-UY" sz="2400" dirty="0" err="1" smtClean="0"/>
              <a:t>is</a:t>
            </a:r>
            <a:r>
              <a:rPr lang="es-UY" sz="2400" dirty="0" smtClean="0"/>
              <a:t> a </a:t>
            </a:r>
            <a:r>
              <a:rPr lang="es-UY" sz="2400" dirty="0" err="1" smtClean="0">
                <a:solidFill>
                  <a:srgbClr val="00B0F0"/>
                </a:solidFill>
              </a:rPr>
              <a:t>generic</a:t>
            </a:r>
            <a:r>
              <a:rPr lang="es-UY" sz="2400" dirty="0" smtClean="0">
                <a:solidFill>
                  <a:srgbClr val="00B0F0"/>
                </a:solidFill>
              </a:rPr>
              <a:t> java-</a:t>
            </a:r>
            <a:r>
              <a:rPr lang="es-UY" sz="2400" dirty="0" err="1" smtClean="0">
                <a:solidFill>
                  <a:srgbClr val="00B0F0"/>
                </a:solidFill>
              </a:rPr>
              <a:t>based</a:t>
            </a:r>
            <a:r>
              <a:rPr lang="es-UY" sz="2400" dirty="0" smtClean="0">
                <a:solidFill>
                  <a:srgbClr val="00B0F0"/>
                </a:solidFill>
              </a:rPr>
              <a:t> </a:t>
            </a:r>
            <a:r>
              <a:rPr lang="es-UY" sz="2400" dirty="0" err="1" smtClean="0"/>
              <a:t>framework</a:t>
            </a:r>
            <a:r>
              <a:rPr lang="es-UY" sz="2400" dirty="0" smtClean="0"/>
              <a:t> </a:t>
            </a:r>
            <a:r>
              <a:rPr lang="es-UY" sz="2400" dirty="0" err="1" smtClean="0"/>
              <a:t>for</a:t>
            </a:r>
            <a:r>
              <a:rPr lang="es-UY" sz="2400" dirty="0" smtClean="0"/>
              <a:t> </a:t>
            </a:r>
            <a:r>
              <a:rPr lang="es-UY" sz="2400" dirty="0" err="1" smtClean="0"/>
              <a:t>exposing</a:t>
            </a:r>
            <a:r>
              <a:rPr lang="es-UY" sz="2400" dirty="0" smtClean="0"/>
              <a:t> </a:t>
            </a:r>
            <a:r>
              <a:rPr lang="es-UY" sz="2400" dirty="0" err="1" smtClean="0"/>
              <a:t>services</a:t>
            </a:r>
            <a:r>
              <a:rPr lang="es-UY" sz="2400" dirty="0" smtClean="0"/>
              <a:t> </a:t>
            </a:r>
            <a:r>
              <a:rPr lang="es-UY" sz="2400" dirty="0" err="1" smtClean="0"/>
              <a:t>on</a:t>
            </a:r>
            <a:r>
              <a:rPr lang="es-UY" sz="2400" dirty="0" smtClean="0"/>
              <a:t> </a:t>
            </a:r>
            <a:r>
              <a:rPr lang="es-UY" sz="2400" dirty="0" err="1" smtClean="0"/>
              <a:t>the</a:t>
            </a:r>
            <a:r>
              <a:rPr lang="es-UY" sz="2400" dirty="0" smtClean="0"/>
              <a:t> web</a:t>
            </a:r>
          </a:p>
          <a:p>
            <a:r>
              <a:rPr lang="es-UY" sz="2400" dirty="0" err="1" smtClean="0"/>
              <a:t>It</a:t>
            </a:r>
            <a:r>
              <a:rPr lang="es-UY" sz="2400" dirty="0" smtClean="0"/>
              <a:t> has </a:t>
            </a:r>
            <a:r>
              <a:rPr lang="es-UY" sz="2400" dirty="0" err="1" smtClean="0">
                <a:solidFill>
                  <a:srgbClr val="00B0F0"/>
                </a:solidFill>
              </a:rPr>
              <a:t>two</a:t>
            </a:r>
            <a:r>
              <a:rPr lang="es-UY" sz="2400" dirty="0" smtClean="0">
                <a:solidFill>
                  <a:srgbClr val="00B0F0"/>
                </a:solidFill>
              </a:rPr>
              <a:t> interfaces : SOAP/WSDL and JSON</a:t>
            </a:r>
          </a:p>
          <a:p>
            <a:r>
              <a:rPr lang="es-UY" sz="2400" dirty="0" err="1" smtClean="0"/>
              <a:t>Developers</a:t>
            </a:r>
            <a:r>
              <a:rPr lang="es-UY" sz="2400" dirty="0" smtClean="0"/>
              <a:t> can </a:t>
            </a:r>
            <a:r>
              <a:rPr lang="es-UY" sz="2400" dirty="0" err="1" smtClean="0"/>
              <a:t>easily</a:t>
            </a:r>
            <a:r>
              <a:rPr lang="es-UY" sz="2400" dirty="0" smtClean="0"/>
              <a:t> use </a:t>
            </a:r>
            <a:r>
              <a:rPr lang="es-UY" sz="2400" dirty="0" err="1" smtClean="0"/>
              <a:t>the</a:t>
            </a:r>
            <a:r>
              <a:rPr lang="es-UY" sz="2400" dirty="0" smtClean="0"/>
              <a:t> </a:t>
            </a:r>
            <a:r>
              <a:rPr lang="es-UY" sz="2400" dirty="0" err="1" smtClean="0"/>
              <a:t>framework</a:t>
            </a:r>
            <a:r>
              <a:rPr lang="es-UY" sz="2400" dirty="0" smtClean="0"/>
              <a:t> </a:t>
            </a:r>
            <a:r>
              <a:rPr lang="es-UY" sz="2400" dirty="0" err="1" smtClean="0"/>
              <a:t>by</a:t>
            </a:r>
            <a:r>
              <a:rPr lang="es-UY" sz="2400" dirty="0" smtClean="0"/>
              <a:t> </a:t>
            </a:r>
            <a:r>
              <a:rPr lang="es-UY" sz="2400" dirty="0" err="1" smtClean="0"/>
              <a:t>extending</a:t>
            </a:r>
            <a:r>
              <a:rPr lang="es-UY" sz="2400" dirty="0" smtClean="0"/>
              <a:t> </a:t>
            </a:r>
            <a:r>
              <a:rPr lang="es-UY" sz="2400" dirty="0" err="1" smtClean="0"/>
              <a:t>AbstractProcess</a:t>
            </a:r>
            <a:r>
              <a:rPr lang="es-UY" sz="2400" dirty="0" smtClean="0"/>
              <a:t> </a:t>
            </a:r>
            <a:r>
              <a:rPr lang="es-UY" sz="2400" dirty="0" err="1" smtClean="0"/>
              <a:t>class</a:t>
            </a:r>
            <a:r>
              <a:rPr lang="es-UY" sz="2400" dirty="0" smtClean="0"/>
              <a:t>.</a:t>
            </a:r>
          </a:p>
          <a:p>
            <a:r>
              <a:rPr lang="es-UY" sz="2400" dirty="0" smtClean="0"/>
              <a:t>Framework </a:t>
            </a:r>
            <a:r>
              <a:rPr lang="es-UY" sz="2400" dirty="0" err="1" smtClean="0">
                <a:solidFill>
                  <a:srgbClr val="00B0F0"/>
                </a:solidFill>
              </a:rPr>
              <a:t>automatically</a:t>
            </a:r>
            <a:r>
              <a:rPr lang="es-UY" sz="2400" dirty="0" smtClean="0">
                <a:solidFill>
                  <a:srgbClr val="00B0F0"/>
                </a:solidFill>
              </a:rPr>
              <a:t> </a:t>
            </a:r>
            <a:r>
              <a:rPr lang="es-UY" sz="2400" dirty="0" err="1" smtClean="0">
                <a:solidFill>
                  <a:srgbClr val="00B0F0"/>
                </a:solidFill>
              </a:rPr>
              <a:t>generates</a:t>
            </a:r>
            <a:r>
              <a:rPr lang="es-UY" sz="2400" dirty="0" smtClean="0">
                <a:solidFill>
                  <a:srgbClr val="00B0F0"/>
                </a:solidFill>
              </a:rPr>
              <a:t> WSDL </a:t>
            </a:r>
            <a:r>
              <a:rPr lang="es-UY" sz="2400" dirty="0" err="1" smtClean="0">
                <a:solidFill>
                  <a:srgbClr val="00B0F0"/>
                </a:solidFill>
              </a:rPr>
              <a:t>document</a:t>
            </a:r>
            <a:r>
              <a:rPr lang="es-UY" sz="24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es-UY" sz="2400" dirty="0" smtClean="0"/>
              <a:t>In </a:t>
            </a:r>
            <a:r>
              <a:rPr lang="es-UY" sz="2400" dirty="0" err="1" smtClean="0"/>
              <a:t>addition</a:t>
            </a:r>
            <a:r>
              <a:rPr lang="es-UY" sz="2400" dirty="0" smtClean="0"/>
              <a:t> </a:t>
            </a:r>
            <a:r>
              <a:rPr lang="es-UY" sz="2400" dirty="0" err="1" smtClean="0"/>
              <a:t>to</a:t>
            </a:r>
            <a:r>
              <a:rPr lang="es-UY" sz="2400" dirty="0" smtClean="0"/>
              <a:t> </a:t>
            </a:r>
            <a:r>
              <a:rPr lang="es-UY" sz="2400" dirty="0" err="1" smtClean="0"/>
              <a:t>exposing</a:t>
            </a:r>
            <a:r>
              <a:rPr lang="es-UY" sz="2400" dirty="0" smtClean="0"/>
              <a:t> </a:t>
            </a:r>
            <a:r>
              <a:rPr lang="es-UY" sz="2400" dirty="0" smtClean="0">
                <a:solidFill>
                  <a:srgbClr val="00B0F0"/>
                </a:solidFill>
              </a:rPr>
              <a:t>a concrete WSDL </a:t>
            </a:r>
            <a:r>
              <a:rPr lang="es-UY" sz="2400" dirty="0" err="1" smtClean="0">
                <a:solidFill>
                  <a:srgbClr val="00B0F0"/>
                </a:solidFill>
              </a:rPr>
              <a:t>docment</a:t>
            </a:r>
            <a:r>
              <a:rPr lang="es-UY" sz="2400" dirty="0" smtClean="0">
                <a:solidFill>
                  <a:srgbClr val="00B0F0"/>
                </a:solidFill>
              </a:rPr>
              <a:t>, </a:t>
            </a:r>
            <a:r>
              <a:rPr lang="es-UY" sz="2400" dirty="0" err="1" smtClean="0">
                <a:solidFill>
                  <a:srgbClr val="00B0F0"/>
                </a:solidFill>
              </a:rPr>
              <a:t>the</a:t>
            </a:r>
            <a:r>
              <a:rPr lang="es-UY" sz="2400" dirty="0" smtClean="0">
                <a:solidFill>
                  <a:srgbClr val="00B0F0"/>
                </a:solidFill>
              </a:rPr>
              <a:t> </a:t>
            </a:r>
            <a:r>
              <a:rPr lang="es-UY" sz="2400" dirty="0" err="1" smtClean="0">
                <a:solidFill>
                  <a:srgbClr val="00B0F0"/>
                </a:solidFill>
              </a:rPr>
              <a:t>service</a:t>
            </a:r>
            <a:r>
              <a:rPr lang="es-UY" sz="2400" dirty="0" smtClean="0">
                <a:solidFill>
                  <a:srgbClr val="00B0F0"/>
                </a:solidFill>
              </a:rPr>
              <a:t> uses a </a:t>
            </a:r>
            <a:r>
              <a:rPr lang="es-UY" sz="2400" dirty="0" err="1" smtClean="0">
                <a:solidFill>
                  <a:srgbClr val="00B0F0"/>
                </a:solidFill>
              </a:rPr>
              <a:t>fixed</a:t>
            </a:r>
            <a:r>
              <a:rPr lang="es-UY" sz="2400" dirty="0" smtClean="0">
                <a:solidFill>
                  <a:srgbClr val="00B0F0"/>
                </a:solidFill>
              </a:rPr>
              <a:t> </a:t>
            </a:r>
            <a:r>
              <a:rPr lang="es-UY" sz="2400" dirty="0" err="1" smtClean="0">
                <a:solidFill>
                  <a:srgbClr val="00B0F0"/>
                </a:solidFill>
              </a:rPr>
              <a:t>pattern</a:t>
            </a:r>
            <a:r>
              <a:rPr lang="es-UY" sz="2400" dirty="0" smtClean="0">
                <a:solidFill>
                  <a:srgbClr val="00B0F0"/>
                </a:solidFill>
              </a:rPr>
              <a:t> </a:t>
            </a:r>
            <a:r>
              <a:rPr lang="es-UY" sz="2400" dirty="0" err="1" smtClean="0">
                <a:solidFill>
                  <a:srgbClr val="00B0F0"/>
                </a:solidFill>
              </a:rPr>
              <a:t>for</a:t>
            </a:r>
            <a:r>
              <a:rPr lang="es-UY" sz="2400" dirty="0" smtClean="0">
                <a:solidFill>
                  <a:srgbClr val="00B0F0"/>
                </a:solidFill>
              </a:rPr>
              <a:t> </a:t>
            </a:r>
            <a:r>
              <a:rPr lang="es-UY" sz="2400" dirty="0" err="1" smtClean="0">
                <a:solidFill>
                  <a:srgbClr val="00B0F0"/>
                </a:solidFill>
              </a:rPr>
              <a:t>process</a:t>
            </a:r>
            <a:r>
              <a:rPr lang="es-UY" sz="2400" dirty="0" smtClean="0">
                <a:solidFill>
                  <a:srgbClr val="00B0F0"/>
                </a:solidFill>
              </a:rPr>
              <a:t> </a:t>
            </a:r>
            <a:r>
              <a:rPr lang="es-UY" sz="2400" dirty="0" err="1" smtClean="0">
                <a:solidFill>
                  <a:srgbClr val="00B0F0"/>
                </a:solidFill>
              </a:rPr>
              <a:t>requests</a:t>
            </a:r>
            <a:r>
              <a:rPr lang="es-UY" sz="2400" dirty="0" smtClean="0">
                <a:solidFill>
                  <a:srgbClr val="00B0F0"/>
                </a:solidFill>
              </a:rPr>
              <a:t> and responses.</a:t>
            </a:r>
          </a:p>
          <a:p>
            <a:r>
              <a:rPr lang="es-UY" sz="2400" dirty="0" err="1" smtClean="0"/>
              <a:t>All</a:t>
            </a:r>
            <a:r>
              <a:rPr lang="es-UY" sz="2400" dirty="0" smtClean="0"/>
              <a:t> </a:t>
            </a:r>
            <a:r>
              <a:rPr lang="es-UY" sz="2400" dirty="0" err="1" smtClean="0"/>
              <a:t>exceptions</a:t>
            </a:r>
            <a:r>
              <a:rPr lang="es-UY" sz="2400" dirty="0" smtClean="0"/>
              <a:t> </a:t>
            </a:r>
            <a:r>
              <a:rPr lang="es-UY" sz="2400" dirty="0" err="1" smtClean="0"/>
              <a:t>caught</a:t>
            </a:r>
            <a:r>
              <a:rPr lang="es-UY" sz="2400" dirty="0" smtClean="0"/>
              <a:t> </a:t>
            </a:r>
            <a:r>
              <a:rPr lang="es-UY" sz="2400" dirty="0" err="1" smtClean="0"/>
              <a:t>within</a:t>
            </a:r>
            <a:r>
              <a:rPr lang="es-UY" sz="2400" dirty="0" smtClean="0"/>
              <a:t> </a:t>
            </a:r>
            <a:r>
              <a:rPr lang="es-UY" sz="2400" dirty="0" err="1" smtClean="0"/>
              <a:t>the</a:t>
            </a:r>
            <a:r>
              <a:rPr lang="es-UY" sz="2400" dirty="0" smtClean="0"/>
              <a:t> </a:t>
            </a:r>
            <a:r>
              <a:rPr lang="es-UY" sz="2400" dirty="0" err="1" smtClean="0"/>
              <a:t>framework</a:t>
            </a:r>
            <a:r>
              <a:rPr lang="es-UY" sz="2400" dirty="0" smtClean="0"/>
              <a:t> are </a:t>
            </a:r>
            <a:r>
              <a:rPr lang="es-UY" sz="2400" dirty="0" err="1" smtClean="0"/>
              <a:t>returned</a:t>
            </a:r>
            <a:r>
              <a:rPr lang="es-UY" sz="2400" dirty="0" smtClean="0"/>
              <a:t> </a:t>
            </a:r>
            <a:r>
              <a:rPr lang="es-UY" sz="2400" dirty="0" err="1" smtClean="0"/>
              <a:t>to</a:t>
            </a:r>
            <a:r>
              <a:rPr lang="es-UY" sz="2400" dirty="0" smtClean="0"/>
              <a:t> </a:t>
            </a:r>
            <a:r>
              <a:rPr lang="es-UY" sz="2400" dirty="0" err="1" smtClean="0"/>
              <a:t>user</a:t>
            </a:r>
            <a:r>
              <a:rPr lang="es-UY" sz="2400" dirty="0" smtClean="0"/>
              <a:t> as </a:t>
            </a:r>
            <a:r>
              <a:rPr lang="es-UY" sz="2400" dirty="0" err="1" smtClean="0"/>
              <a:t>s</a:t>
            </a:r>
            <a:r>
              <a:rPr lang="es-UY" sz="2400" dirty="0" err="1" smtClean="0"/>
              <a:t>tandard</a:t>
            </a:r>
            <a:r>
              <a:rPr lang="es-UY" sz="2400" dirty="0" smtClean="0"/>
              <a:t> </a:t>
            </a:r>
            <a:r>
              <a:rPr lang="es-UY" sz="2400" dirty="0" err="1" smtClean="0"/>
              <a:t>fault</a:t>
            </a:r>
            <a:r>
              <a:rPr lang="es-UY" sz="2400" dirty="0" smtClean="0"/>
              <a:t> </a:t>
            </a:r>
            <a:r>
              <a:rPr lang="es-UY" sz="2400" dirty="0" err="1" smtClean="0"/>
              <a:t>elements</a:t>
            </a:r>
            <a:r>
              <a:rPr lang="es-UY" sz="24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6488" y="5865072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6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framew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60648"/>
            <a:ext cx="2476500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790528" cy="8961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Interpolate service from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-framework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Goal </a:t>
            </a:r>
            <a:r>
              <a:rPr lang="en-US" sz="2400" dirty="0" smtClean="0"/>
              <a:t>: To implement a SOAP/WSDL based web service using R back-end for interpolation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Input :</a:t>
            </a:r>
            <a:r>
              <a:rPr lang="en-US" sz="2400" dirty="0" smtClean="0"/>
              <a:t> Observations either as string in </a:t>
            </a:r>
            <a:r>
              <a:rPr lang="en-US" sz="2400" dirty="0" smtClean="0">
                <a:solidFill>
                  <a:srgbClr val="00B0F0"/>
                </a:solidFill>
              </a:rPr>
              <a:t>CSV format </a:t>
            </a:r>
            <a:r>
              <a:rPr lang="en-US" sz="2400" dirty="0" smtClean="0"/>
              <a:t>or path to </a:t>
            </a:r>
            <a:r>
              <a:rPr lang="en-US" sz="2400" dirty="0" smtClean="0">
                <a:solidFill>
                  <a:srgbClr val="00B0F0"/>
                </a:solidFill>
              </a:rPr>
              <a:t>JSON</a:t>
            </a:r>
            <a:r>
              <a:rPr lang="en-US" sz="2400" dirty="0" smtClean="0"/>
              <a:t> file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Output </a:t>
            </a:r>
            <a:r>
              <a:rPr lang="en-US" sz="2400" dirty="0" smtClean="0"/>
              <a:t>: Execution status for all the R commands</a:t>
            </a:r>
          </a:p>
          <a:p>
            <a:r>
              <a:rPr lang="en-US" sz="2400" dirty="0" err="1" smtClean="0"/>
              <a:t>RConnection</a:t>
            </a:r>
            <a:r>
              <a:rPr lang="en-US" sz="2400" dirty="0" smtClean="0"/>
              <a:t> class is used for establishing connection with </a:t>
            </a:r>
            <a:r>
              <a:rPr lang="en-US" sz="2400" dirty="0" err="1" smtClean="0"/>
              <a:t>rserve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Prediction grid is generated by taking the bounding box around provided observation locations. It will have at least 100 grid points.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60432" y="5877272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tx1"/>
                </a:solidFill>
              </a:rPr>
              <a:pPr/>
              <a:t>7</a:t>
            </a:fld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" name="Picture 4" descr="exte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260648"/>
            <a:ext cx="1581472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6093296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8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Content Placeholder 4" descr="interpolat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179266" cy="58681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90728" cy="75895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Interpolate-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Octave service 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/>
              <a:t>Octave is a high-level interpreted language, primarily intended for numerical computations</a:t>
            </a:r>
            <a:r>
              <a:rPr lang="en-IN" sz="2400" dirty="0" smtClean="0"/>
              <a:t>.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Goal</a:t>
            </a:r>
            <a:r>
              <a:rPr lang="en-US" sz="2400" dirty="0" smtClean="0"/>
              <a:t> : To implement SOAP/</a:t>
            </a:r>
            <a:r>
              <a:rPr lang="en-US" sz="2400" dirty="0" smtClean="0"/>
              <a:t>WSDL service having </a:t>
            </a:r>
            <a:r>
              <a:rPr lang="en-US" sz="2400" dirty="0" smtClean="0">
                <a:solidFill>
                  <a:srgbClr val="00B0F0"/>
                </a:solidFill>
              </a:rPr>
              <a:t>interpolation </a:t>
            </a:r>
            <a:r>
              <a:rPr lang="en-US" sz="2400" dirty="0" smtClean="0">
                <a:solidFill>
                  <a:srgbClr val="00B0F0"/>
                </a:solidFill>
              </a:rPr>
              <a:t>back-end </a:t>
            </a:r>
            <a:r>
              <a:rPr lang="en-US" sz="2400" dirty="0" smtClean="0">
                <a:solidFill>
                  <a:srgbClr val="00B0F0"/>
                </a:solidFill>
              </a:rPr>
              <a:t>in octave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Input </a:t>
            </a:r>
            <a:r>
              <a:rPr lang="en-US" sz="2400" dirty="0" smtClean="0"/>
              <a:t>: Format (CSV or JSON), Observations and Prediction –Locations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Output </a:t>
            </a:r>
            <a:r>
              <a:rPr lang="en-US" sz="2400" dirty="0" smtClean="0"/>
              <a:t>: Execution status as Output, Mean-Predictions and Standard-Deviation-Predictions</a:t>
            </a:r>
          </a:p>
          <a:p>
            <a:r>
              <a:rPr lang="en-US" sz="2400" dirty="0" err="1" smtClean="0">
                <a:solidFill>
                  <a:srgbClr val="00B0F0"/>
                </a:solidFill>
              </a:rPr>
              <a:t>JavaOctave</a:t>
            </a:r>
            <a:r>
              <a:rPr lang="en-US" sz="2400" dirty="0" smtClean="0">
                <a:solidFill>
                  <a:srgbClr val="00B0F0"/>
                </a:solidFill>
              </a:rPr>
              <a:t> package </a:t>
            </a:r>
            <a:r>
              <a:rPr lang="en-US" sz="2400" dirty="0" smtClean="0"/>
              <a:t>is used for bridging between java and octave.</a:t>
            </a:r>
          </a:p>
          <a:p>
            <a:r>
              <a:rPr lang="en-US" sz="2400" dirty="0" smtClean="0"/>
              <a:t>Any octave command can be executed by adding a simple command in </a:t>
            </a:r>
            <a:r>
              <a:rPr lang="en-US" sz="2400" dirty="0" err="1" smtClean="0">
                <a:solidFill>
                  <a:srgbClr val="00B0F0"/>
                </a:solidFill>
              </a:rPr>
              <a:t>octaveCommands</a:t>
            </a:r>
            <a:r>
              <a:rPr lang="en-US" sz="2400" dirty="0" smtClean="0">
                <a:solidFill>
                  <a:srgbClr val="00B0F0"/>
                </a:solidFill>
              </a:rPr>
              <a:t>() function. 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endParaRPr lang="en-IN" sz="2400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60432" y="5877272"/>
            <a:ext cx="457200" cy="441325"/>
          </a:xfrm>
        </p:spPr>
        <p:txBody>
          <a:bodyPr/>
          <a:lstStyle/>
          <a:p>
            <a:fld id="{A46B7D53-A9B6-4C97-BEB7-D2129A2AF343}" type="slidenum">
              <a:rPr lang="es-ES" smtClean="0">
                <a:solidFill>
                  <a:schemeClr val="bg2">
                    <a:lumMod val="25000"/>
                  </a:schemeClr>
                </a:solidFill>
              </a:rPr>
              <a:pPr/>
              <a:t>9</a:t>
            </a:fld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octa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60648"/>
            <a:ext cx="1524000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830</TotalTime>
  <Words>801</Words>
  <Application>Microsoft Office PowerPoint</Application>
  <PresentationFormat>On-screen Show (4:3)</PresentationFormat>
  <Paragraphs>86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Slide 1</vt:lpstr>
      <vt:lpstr>Introduction to INTAMAP</vt:lpstr>
      <vt:lpstr>Introduction to INTAMAP (2)          </vt:lpstr>
      <vt:lpstr>SOAP/WSDL as an alternative to WPS</vt:lpstr>
      <vt:lpstr>SOAP/WSDL as as alternative to WPS (2)</vt:lpstr>
      <vt:lpstr>Introduction to ps-framework</vt:lpstr>
      <vt:lpstr>Interpolate service from ps-framework</vt:lpstr>
      <vt:lpstr>Slide 8</vt:lpstr>
      <vt:lpstr>Interpolate-Octave service </vt:lpstr>
      <vt:lpstr>Slide 10</vt:lpstr>
      <vt:lpstr>Slide 11</vt:lpstr>
      <vt:lpstr>Slide 12</vt:lpstr>
      <vt:lpstr>Interface for Interpolate-Octave service</vt:lpstr>
      <vt:lpstr>Slide 14</vt:lpstr>
      <vt:lpstr>Future work</vt:lpstr>
      <vt:lpstr>References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madhu</cp:lastModifiedBy>
  <cp:revision>61</cp:revision>
  <dcterms:created xsi:type="dcterms:W3CDTF">2010-05-23T14:28:12Z</dcterms:created>
  <dcterms:modified xsi:type="dcterms:W3CDTF">2012-07-19T09:44:37Z</dcterms:modified>
</cp:coreProperties>
</file>